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14.svg" ContentType="image/svg"/>
  <Override PartName="/ppt/media/image25.png" ContentType="image/png"/>
  <Override PartName="/ppt/media/image24.png" ContentType="image/png"/>
  <Override PartName="/ppt/media/image11.svg" ContentType="image/svg"/>
  <Override PartName="/ppt/media/image8.png" ContentType="image/png"/>
  <Override PartName="/ppt/media/image17.png" ContentType="image/png"/>
  <Override PartName="/ppt/media/image9.svg" ContentType="image/svg"/>
  <Override PartName="/ppt/media/image18.svg" ContentType="image/svg"/>
  <Override PartName="/ppt/media/image12.png" ContentType="image/png"/>
  <Override PartName="/ppt/media/image23.svg" ContentType="image/sv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.png" ContentType="image/png"/>
  <Override PartName="/ppt/media/image35.png" ContentType="image/png"/>
  <Override PartName="/ppt/media/image32.svg" ContentType="image/svg"/>
  <Override PartName="/ppt/media/image19.png" ContentType="image/png"/>
  <Override PartName="/ppt/media/image21.png" ContentType="image/png"/>
  <Override PartName="/ppt/media/image16.svg" ContentType="image/sv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7.svg" ContentType="image/svg"/>
  <Override PartName="/ppt/media/image15.png" ContentType="image/png"/>
  <Override PartName="/ppt/media/image26.svg" ContentType="image/svg"/>
  <Override PartName="/ppt/media/image5.png" ContentType="image/png"/>
  <Override PartName="/ppt/media/image34.png" ContentType="image/png"/>
  <Override PartName="/ppt/media/image2.png" ContentType="image/png"/>
  <Override PartName="/ppt/media/image20.png" ContentType="image/png"/>
  <Override PartName="/ppt/media/image29.svg" ContentType="image/svg"/>
  <Override PartName="/ppt/media/image2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DC22C25-78E7-4DD1-A340-D43B3993878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7F9C66-4FA2-4672-8EA4-CE8781F2BD4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E6F89E0-4FF1-4484-8529-23B6A86EFC0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E84B45-4186-4D50-BC42-69226154DCE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A3AA277-1825-4128-94C6-917C86CFDB5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FAAF9D-053D-4287-A69B-274FAB205DC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A134B6-E374-49D9-9612-73DC0691A8A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AE5CFB-9AD8-4E6E-AE9F-94FFC54A89F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36E952A-7687-45A4-BF69-DE05F0FAC96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title text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8.png"/><Relationship Id="rId5" Type="http://schemas.openxmlformats.org/officeDocument/2006/relationships/image" Target="../media/image9.svg"/><Relationship Id="rId6" Type="http://schemas.openxmlformats.org/officeDocument/2006/relationships/image" Target="../media/image10.png"/><Relationship Id="rId7" Type="http://schemas.openxmlformats.org/officeDocument/2006/relationships/image" Target="../media/image11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Relationship Id="rId3" Type="http://schemas.openxmlformats.org/officeDocument/2006/relationships/image" Target="../media/image15.png"/><Relationship Id="rId4" Type="http://schemas.openxmlformats.org/officeDocument/2006/relationships/image" Target="../media/image16.svg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sv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sv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 0"/>
          <p:cNvSpPr/>
          <p:nvPr/>
        </p:nvSpPr>
        <p:spPr>
          <a:xfrm>
            <a:off x="657000" y="170316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Innovative News AI: The most reliable information source in the world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793800" y="49852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Reimagining artificial intelligence by prioritizing accuracy, credibility, and trust in every response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Text 0"/>
          <p:cNvSpPr/>
          <p:nvPr/>
        </p:nvSpPr>
        <p:spPr>
          <a:xfrm>
            <a:off x="6280200" y="12826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Why Information Quality Is AI's Defining Challenge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1"/>
          <p:cNvSpPr/>
          <p:nvPr/>
        </p:nvSpPr>
        <p:spPr>
          <a:xfrm>
            <a:off x="6280200" y="3267000"/>
            <a:ext cx="2149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The Chatbot Explosion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Text 2"/>
          <p:cNvSpPr/>
          <p:nvPr/>
        </p:nvSpPr>
        <p:spPr>
          <a:xfrm>
            <a:off x="6280200" y="4202640"/>
            <a:ext cx="214920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ChatGPT, Claude, Gemini, Perplexity, and countless others have flooded the market, each promising intelligent answers.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3"/>
          <p:cNvSpPr/>
          <p:nvPr/>
        </p:nvSpPr>
        <p:spPr>
          <a:xfrm>
            <a:off x="8990640" y="3267000"/>
            <a:ext cx="2149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The Core Problem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4"/>
          <p:cNvSpPr/>
          <p:nvPr/>
        </p:nvSpPr>
        <p:spPr>
          <a:xfrm>
            <a:off x="8990640" y="4202640"/>
            <a:ext cx="214920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Most models cannot guarantee source reliability, leaving users vulnerable to misinformation and unverified claims.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5"/>
          <p:cNvSpPr/>
          <p:nvPr/>
        </p:nvSpPr>
        <p:spPr>
          <a:xfrm>
            <a:off x="11701440" y="3267000"/>
            <a:ext cx="2149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Real-World Impact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6"/>
          <p:cNvSpPr/>
          <p:nvPr/>
        </p:nvSpPr>
        <p:spPr>
          <a:xfrm>
            <a:off x="11701440" y="4202640"/>
            <a:ext cx="214920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Disinformation spreads, trust erodes, and critical business decisions are made on faulty data—with serious consequences.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15919560" y="7086600"/>
            <a:ext cx="53964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6230600" y="6629400"/>
            <a:ext cx="53964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0"/>
          <p:cNvSpPr/>
          <p:nvPr/>
        </p:nvSpPr>
        <p:spPr>
          <a:xfrm>
            <a:off x="6209640" y="682200"/>
            <a:ext cx="7697160" cy="12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My Vision: Specialized AI for Verified Information Search</a:t>
            </a:r>
            <a:endParaRPr b="0" lang="en-US" sz="4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Shape 1"/>
          <p:cNvSpPr/>
          <p:nvPr/>
        </p:nvSpPr>
        <p:spPr>
          <a:xfrm>
            <a:off x="6209640" y="2283840"/>
            <a:ext cx="3745080" cy="2693160"/>
          </a:xfrm>
          <a:prstGeom prst="roundRect">
            <a:avLst>
              <a:gd name="adj" fmla="val 3223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Shape 2"/>
          <p:cNvSpPr/>
          <p:nvPr/>
        </p:nvSpPr>
        <p:spPr>
          <a:xfrm>
            <a:off x="6423840" y="2498040"/>
            <a:ext cx="619560" cy="619560"/>
          </a:xfrm>
          <a:prstGeom prst="roundRect">
            <a:avLst>
              <a:gd name="adj" fmla="val 14747911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94480" y="266868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3"/>
          <p:cNvSpPr/>
          <p:nvPr/>
        </p:nvSpPr>
        <p:spPr>
          <a:xfrm>
            <a:off x="6423840" y="3324600"/>
            <a:ext cx="258300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GPT Foundation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6423840" y="3771720"/>
            <a:ext cx="3316680" cy="99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Leveraging GPT's powerful language capabilities while adding rigorous source filtering layers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5"/>
          <p:cNvSpPr/>
          <p:nvPr/>
        </p:nvSpPr>
        <p:spPr>
          <a:xfrm>
            <a:off x="10161720" y="2283840"/>
            <a:ext cx="3745080" cy="2693160"/>
          </a:xfrm>
          <a:prstGeom prst="roundRect">
            <a:avLst>
              <a:gd name="adj" fmla="val 3223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6"/>
          <p:cNvSpPr/>
          <p:nvPr/>
        </p:nvSpPr>
        <p:spPr>
          <a:xfrm>
            <a:off x="10375920" y="2498040"/>
            <a:ext cx="619560" cy="619560"/>
          </a:xfrm>
          <a:prstGeom prst="roundRect">
            <a:avLst>
              <a:gd name="adj" fmla="val 14747911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546200" y="266868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7"/>
          <p:cNvSpPr/>
          <p:nvPr/>
        </p:nvSpPr>
        <p:spPr>
          <a:xfrm>
            <a:off x="10375920" y="3324600"/>
            <a:ext cx="308124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Authoritative Sources Only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8"/>
          <p:cNvSpPr/>
          <p:nvPr/>
        </p:nvSpPr>
        <p:spPr>
          <a:xfrm>
            <a:off x="10375920" y="3771720"/>
            <a:ext cx="3316680" cy="99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Automatic selection from scientific journals, official institutions, and verified expert databases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9"/>
          <p:cNvSpPr/>
          <p:nvPr/>
        </p:nvSpPr>
        <p:spPr>
          <a:xfrm>
            <a:off x="6209640" y="5184360"/>
            <a:ext cx="7697160" cy="2362680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Shape 10"/>
          <p:cNvSpPr/>
          <p:nvPr/>
        </p:nvSpPr>
        <p:spPr>
          <a:xfrm>
            <a:off x="6423840" y="5398560"/>
            <a:ext cx="619560" cy="619560"/>
          </a:xfrm>
          <a:prstGeom prst="roundRect">
            <a:avLst>
              <a:gd name="adj" fmla="val 14747911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94480" y="556884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11"/>
          <p:cNvSpPr/>
          <p:nvPr/>
        </p:nvSpPr>
        <p:spPr>
          <a:xfrm>
            <a:off x="6423840" y="6225120"/>
            <a:ext cx="258300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Continuous Updates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12"/>
          <p:cNvSpPr/>
          <p:nvPr/>
        </p:nvSpPr>
        <p:spPr>
          <a:xfrm>
            <a:off x="6423840" y="6671880"/>
            <a:ext cx="726876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Dynamic database of trusted sources with evolving verification algorithms to maintain credibility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Text 0"/>
          <p:cNvSpPr/>
          <p:nvPr/>
        </p:nvSpPr>
        <p:spPr>
          <a:xfrm>
            <a:off x="6123600" y="646920"/>
            <a:ext cx="786924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Technical Architecture of the Innovation</a:t>
            </a:r>
            <a:endParaRPr b="0" lang="en-US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6123600" y="2057760"/>
            <a:ext cx="1818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Gelasio Light"/>
                <a:ea typeface="Gelasio Light"/>
              </a:rPr>
              <a:t>01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Shape 2"/>
          <p:cNvSpPr/>
          <p:nvPr/>
        </p:nvSpPr>
        <p:spPr>
          <a:xfrm>
            <a:off x="6123600" y="2344320"/>
            <a:ext cx="7869240" cy="22680"/>
          </a:xfrm>
          <a:prstGeom prst="rect">
            <a:avLst/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3"/>
          <p:cNvSpPr/>
          <p:nvPr/>
        </p:nvSpPr>
        <p:spPr>
          <a:xfrm>
            <a:off x="6123600" y="2480760"/>
            <a:ext cx="22755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API Integration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4"/>
          <p:cNvSpPr/>
          <p:nvPr/>
        </p:nvSpPr>
        <p:spPr>
          <a:xfrm>
            <a:off x="6123600" y="2874600"/>
            <a:ext cx="78692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Direct connections to trusted databases and scientific repositories for real-time access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5"/>
          <p:cNvSpPr/>
          <p:nvPr/>
        </p:nvSpPr>
        <p:spPr>
          <a:xfrm>
            <a:off x="6123600" y="3484440"/>
            <a:ext cx="1818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Gelasio Light"/>
                <a:ea typeface="Gelasio Light"/>
              </a:rPr>
              <a:t>02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6"/>
          <p:cNvSpPr/>
          <p:nvPr/>
        </p:nvSpPr>
        <p:spPr>
          <a:xfrm>
            <a:off x="6123600" y="3771000"/>
            <a:ext cx="7869240" cy="22680"/>
          </a:xfrm>
          <a:prstGeom prst="rect">
            <a:avLst/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7"/>
          <p:cNvSpPr/>
          <p:nvPr/>
        </p:nvSpPr>
        <p:spPr>
          <a:xfrm>
            <a:off x="6123600" y="3907800"/>
            <a:ext cx="22755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Real-Time Validation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8"/>
          <p:cNvSpPr/>
          <p:nvPr/>
        </p:nvSpPr>
        <p:spPr>
          <a:xfrm>
            <a:off x="6123600" y="4301280"/>
            <a:ext cx="78692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Fact-checking mechanisms that verify information against multiple authoritative sources instantly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9"/>
          <p:cNvSpPr/>
          <p:nvPr/>
        </p:nvSpPr>
        <p:spPr>
          <a:xfrm>
            <a:off x="6123600" y="4911120"/>
            <a:ext cx="1818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Gelasio Light"/>
                <a:ea typeface="Gelasio Light"/>
              </a:rPr>
              <a:t>03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10"/>
          <p:cNvSpPr/>
          <p:nvPr/>
        </p:nvSpPr>
        <p:spPr>
          <a:xfrm>
            <a:off x="6123600" y="5197680"/>
            <a:ext cx="7869240" cy="22680"/>
          </a:xfrm>
          <a:prstGeom prst="rect">
            <a:avLst/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11"/>
          <p:cNvSpPr/>
          <p:nvPr/>
        </p:nvSpPr>
        <p:spPr>
          <a:xfrm>
            <a:off x="6123600" y="5334480"/>
            <a:ext cx="22755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Curated Training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2"/>
          <p:cNvSpPr/>
          <p:nvPr/>
        </p:nvSpPr>
        <p:spPr>
          <a:xfrm>
            <a:off x="6123600" y="5727960"/>
            <a:ext cx="78692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Model trained exclusively on verified sources, with active filtering to exclude misinformation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3"/>
          <p:cNvSpPr/>
          <p:nvPr/>
        </p:nvSpPr>
        <p:spPr>
          <a:xfrm>
            <a:off x="6123600" y="6337800"/>
            <a:ext cx="1818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Gelasio Light"/>
                <a:ea typeface="Gelasio Light"/>
              </a:rPr>
              <a:t>04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Shape 14"/>
          <p:cNvSpPr/>
          <p:nvPr/>
        </p:nvSpPr>
        <p:spPr>
          <a:xfrm>
            <a:off x="6123600" y="6624360"/>
            <a:ext cx="7869240" cy="22680"/>
          </a:xfrm>
          <a:prstGeom prst="rect">
            <a:avLst/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15"/>
          <p:cNvSpPr/>
          <p:nvPr/>
        </p:nvSpPr>
        <p:spPr>
          <a:xfrm>
            <a:off x="6123600" y="6761160"/>
            <a:ext cx="22755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Quality Control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16"/>
          <p:cNvSpPr/>
          <p:nvPr/>
        </p:nvSpPr>
        <p:spPr>
          <a:xfrm>
            <a:off x="6123600" y="7155000"/>
            <a:ext cx="78692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Continuous monitoring and comparison against open internet search to ensure superior accuracy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0"/>
          <p:cNvSpPr/>
          <p:nvPr/>
        </p:nvSpPr>
        <p:spPr>
          <a:xfrm>
            <a:off x="409320" y="321480"/>
            <a:ext cx="60685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Comparison with Leading Chatbots 2025-2026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1"/>
          <p:cNvSpPr/>
          <p:nvPr/>
        </p:nvSpPr>
        <p:spPr>
          <a:xfrm>
            <a:off x="409320" y="1096200"/>
            <a:ext cx="4525560" cy="1121040"/>
          </a:xfrm>
          <a:prstGeom prst="roundRect">
            <a:avLst>
              <a:gd name="adj" fmla="val 6522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2"/>
          <p:cNvSpPr/>
          <p:nvPr/>
        </p:nvSpPr>
        <p:spPr>
          <a:xfrm>
            <a:off x="409320" y="1081080"/>
            <a:ext cx="4525560" cy="60480"/>
          </a:xfrm>
          <a:prstGeom prst="roundRect">
            <a:avLst>
              <a:gd name="adj" fmla="val 80576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3"/>
          <p:cNvSpPr/>
          <p:nvPr/>
        </p:nvSpPr>
        <p:spPr>
          <a:xfrm>
            <a:off x="2496960" y="920880"/>
            <a:ext cx="350280" cy="350280"/>
          </a:xfrm>
          <a:prstGeom prst="roundRect">
            <a:avLst>
              <a:gd name="adj" fmla="val 260693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02080" y="1026000"/>
            <a:ext cx="140040" cy="1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Text 4"/>
          <p:cNvSpPr/>
          <p:nvPr/>
        </p:nvSpPr>
        <p:spPr>
          <a:xfrm>
            <a:off x="541440" y="1388520"/>
            <a:ext cx="1461600" cy="1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ChatGPT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541440" y="164160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Strength: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Best general-purpose AI with broad knowledge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541440" y="189864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Weakness: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No guarantee of source reliability or verification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7"/>
          <p:cNvSpPr/>
          <p:nvPr/>
        </p:nvSpPr>
        <p:spPr>
          <a:xfrm>
            <a:off x="5052240" y="1096200"/>
            <a:ext cx="4525560" cy="1121040"/>
          </a:xfrm>
          <a:prstGeom prst="roundRect">
            <a:avLst>
              <a:gd name="adj" fmla="val 6522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8"/>
          <p:cNvSpPr/>
          <p:nvPr/>
        </p:nvSpPr>
        <p:spPr>
          <a:xfrm>
            <a:off x="5052240" y="1081080"/>
            <a:ext cx="4525560" cy="60480"/>
          </a:xfrm>
          <a:prstGeom prst="roundRect">
            <a:avLst>
              <a:gd name="adj" fmla="val 80576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9"/>
          <p:cNvSpPr/>
          <p:nvPr/>
        </p:nvSpPr>
        <p:spPr>
          <a:xfrm>
            <a:off x="7139880" y="920880"/>
            <a:ext cx="350280" cy="350280"/>
          </a:xfrm>
          <a:prstGeom prst="roundRect">
            <a:avLst>
              <a:gd name="adj" fmla="val 260693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45000" y="1026000"/>
            <a:ext cx="140040" cy="1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10"/>
          <p:cNvSpPr/>
          <p:nvPr/>
        </p:nvSpPr>
        <p:spPr>
          <a:xfrm>
            <a:off x="5184360" y="1388520"/>
            <a:ext cx="1461600" cy="1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Perplexity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11"/>
          <p:cNvSpPr/>
          <p:nvPr/>
        </p:nvSpPr>
        <p:spPr>
          <a:xfrm>
            <a:off x="5184360" y="164160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Strength: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Deep internet research with citation links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2"/>
          <p:cNvSpPr/>
          <p:nvPr/>
        </p:nvSpPr>
        <p:spPr>
          <a:xfrm>
            <a:off x="5184360" y="189864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Weakness: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Limited quality filtering of sources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Shape 13"/>
          <p:cNvSpPr/>
          <p:nvPr/>
        </p:nvSpPr>
        <p:spPr>
          <a:xfrm>
            <a:off x="9695160" y="1096200"/>
            <a:ext cx="4525560" cy="1121040"/>
          </a:xfrm>
          <a:prstGeom prst="roundRect">
            <a:avLst>
              <a:gd name="adj" fmla="val 6522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14"/>
          <p:cNvSpPr/>
          <p:nvPr/>
        </p:nvSpPr>
        <p:spPr>
          <a:xfrm>
            <a:off x="9695160" y="1081080"/>
            <a:ext cx="4525560" cy="60480"/>
          </a:xfrm>
          <a:prstGeom prst="roundRect">
            <a:avLst>
              <a:gd name="adj" fmla="val 80576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Shape 15"/>
          <p:cNvSpPr/>
          <p:nvPr/>
        </p:nvSpPr>
        <p:spPr>
          <a:xfrm>
            <a:off x="11782800" y="920880"/>
            <a:ext cx="350280" cy="350280"/>
          </a:xfrm>
          <a:prstGeom prst="roundRect">
            <a:avLst>
              <a:gd name="adj" fmla="val 260693"/>
            </a:avLst>
          </a:prstGeom>
          <a:solidFill>
            <a:srgbClr val="e5e5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1887920" y="1026000"/>
            <a:ext cx="140040" cy="1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 16"/>
          <p:cNvSpPr/>
          <p:nvPr/>
        </p:nvSpPr>
        <p:spPr>
          <a:xfrm>
            <a:off x="9827280" y="1388520"/>
            <a:ext cx="1461600" cy="1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My AI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7"/>
          <p:cNvSpPr/>
          <p:nvPr/>
        </p:nvSpPr>
        <p:spPr>
          <a:xfrm>
            <a:off x="9827280" y="164160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Strength: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GPT power + rigorous source verification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18"/>
          <p:cNvSpPr/>
          <p:nvPr/>
        </p:nvSpPr>
        <p:spPr>
          <a:xfrm>
            <a:off x="9827280" y="1898640"/>
            <a:ext cx="42613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1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Result:</a:t>
            </a: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 Highest accuracy and trustworthiness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7" name="Image 3" descr="preencoded.png"/>
          <p:cNvPicPr/>
          <p:nvPr/>
        </p:nvPicPr>
        <p:blipFill>
          <a:blip r:embed="rId7"/>
          <a:stretch/>
        </p:blipFill>
        <p:spPr>
          <a:xfrm>
            <a:off x="2057400" y="2743200"/>
            <a:ext cx="9191880" cy="49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Shape 19"/>
          <p:cNvSpPr/>
          <p:nvPr/>
        </p:nvSpPr>
        <p:spPr>
          <a:xfrm>
            <a:off x="6276960" y="9733320"/>
            <a:ext cx="116640" cy="116640"/>
          </a:xfrm>
          <a:prstGeom prst="roundRect">
            <a:avLst>
              <a:gd name="adj" fmla="val 15642"/>
            </a:avLst>
          </a:prstGeom>
          <a:solidFill>
            <a:srgbClr val="2a2a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20"/>
          <p:cNvSpPr/>
          <p:nvPr/>
        </p:nvSpPr>
        <p:spPr>
          <a:xfrm>
            <a:off x="6454800" y="9733320"/>
            <a:ext cx="783720" cy="1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01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Accuracy Score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21"/>
          <p:cNvSpPr/>
          <p:nvPr/>
        </p:nvSpPr>
        <p:spPr>
          <a:xfrm>
            <a:off x="7391520" y="9733320"/>
            <a:ext cx="116640" cy="116640"/>
          </a:xfrm>
          <a:prstGeom prst="roundRect">
            <a:avLst>
              <a:gd name="adj" fmla="val 15642"/>
            </a:avLst>
          </a:prstGeom>
          <a:solidFill>
            <a:srgbClr val="5e5e4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22"/>
          <p:cNvSpPr/>
          <p:nvPr/>
        </p:nvSpPr>
        <p:spPr>
          <a:xfrm>
            <a:off x="7569360" y="9733320"/>
            <a:ext cx="890640" cy="1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01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Source Reliability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0"/>
          <p:cNvSpPr/>
          <p:nvPr/>
        </p:nvSpPr>
        <p:spPr>
          <a:xfrm>
            <a:off x="793800" y="181116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Real-World Use Cases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1"/>
          <p:cNvSpPr/>
          <p:nvPr/>
        </p:nvSpPr>
        <p:spPr>
          <a:xfrm>
            <a:off x="793800" y="3257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Business Analytics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2"/>
          <p:cNvSpPr/>
          <p:nvPr/>
        </p:nvSpPr>
        <p:spPr>
          <a:xfrm>
            <a:off x="793800" y="3747600"/>
            <a:ext cx="41583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Generate rapid reports from verified data sources, minimizing risk and maximizing decision confidence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3"/>
          <p:cNvSpPr/>
          <p:nvPr/>
        </p:nvSpPr>
        <p:spPr>
          <a:xfrm>
            <a:off x="5235840" y="3257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Academic Research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4"/>
          <p:cNvSpPr/>
          <p:nvPr/>
        </p:nvSpPr>
        <p:spPr>
          <a:xfrm>
            <a:off x="5235840" y="3747600"/>
            <a:ext cx="41583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Direct access to peer-reviewed publications without noise, accelerating scholarly work dramatically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5"/>
          <p:cNvSpPr/>
          <p:nvPr/>
        </p:nvSpPr>
        <p:spPr>
          <a:xfrm>
            <a:off x="9677880" y="3257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Journalism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6"/>
          <p:cNvSpPr/>
          <p:nvPr/>
        </p:nvSpPr>
        <p:spPr>
          <a:xfrm>
            <a:off x="9677880" y="3747600"/>
            <a:ext cx="41583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Real-time fact-checking for editors, ensuring every story is built on solid, verifiable foundations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7"/>
          <p:cNvSpPr/>
          <p:nvPr/>
        </p:nvSpPr>
        <p:spPr>
          <a:xfrm>
            <a:off x="914400" y="5988960"/>
            <a:ext cx="13042440" cy="1326240"/>
          </a:xfrm>
          <a:prstGeom prst="roundRect">
            <a:avLst>
              <a:gd name="adj" fmla="val 7181"/>
            </a:avLst>
          </a:prstGeom>
          <a:solidFill>
            <a:srgbClr val="dcdcd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Image 0" descr="preencoded.png"/>
          <p:cNvPicPr/>
          <p:nvPr/>
        </p:nvPicPr>
        <p:blipFill>
          <a:blip r:embed="rId1"/>
          <a:stretch/>
        </p:blipFill>
        <p:spPr>
          <a:xfrm>
            <a:off x="1020600" y="5443200"/>
            <a:ext cx="282960" cy="22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Text 8"/>
          <p:cNvSpPr/>
          <p:nvPr/>
        </p:nvSpPr>
        <p:spPr>
          <a:xfrm>
            <a:off x="1371600" y="6172200"/>
            <a:ext cx="12078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Impact: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 Organizations using this AI have reported a </a:t>
            </a:r>
            <a:r>
              <a:rPr b="1" lang="en-US" sz="1750" strike="noStrike" u="none">
                <a:solidFill>
                  <a:srgbClr val="f10d0c"/>
                </a:solidFill>
                <a:effectLst/>
                <a:uFillTx/>
                <a:latin typeface="Lato"/>
                <a:ea typeface="Lato"/>
              </a:rPr>
              <a:t>70% reduction in information errors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 compared to traditional chatbot solutions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0"/>
          <p:cNvSpPr/>
          <p:nvPr/>
        </p:nvSpPr>
        <p:spPr>
          <a:xfrm>
            <a:off x="793800" y="1251000"/>
            <a:ext cx="110700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Business Value and Competitive Advantages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"/>
          <p:cNvSpPr/>
          <p:nvPr/>
        </p:nvSpPr>
        <p:spPr>
          <a:xfrm>
            <a:off x="1857240" y="2861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Risk Reduction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2"/>
          <p:cNvSpPr/>
          <p:nvPr/>
        </p:nvSpPr>
        <p:spPr>
          <a:xfrm>
            <a:off x="793800" y="335196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Information accuracy eliminates costly mistakes and protects reputation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7" name="Image 0" descr="preencoded.png"/>
          <p:cNvPicPr/>
          <p:nvPr/>
        </p:nvPicPr>
        <p:blipFill>
          <a:blip r:embed="rId1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15600" y="3396240"/>
            <a:ext cx="33912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" name="Text 3"/>
          <p:cNvSpPr/>
          <p:nvPr/>
        </p:nvSpPr>
        <p:spPr>
          <a:xfrm>
            <a:off x="9937800" y="2861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Enhanced Trust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4"/>
          <p:cNvSpPr/>
          <p:nvPr/>
        </p:nvSpPr>
        <p:spPr>
          <a:xfrm>
            <a:off x="9937800" y="335196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Users and clients gain confidence through consistently reliable results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1" name="Image 2" descr="preencoded.png"/>
          <p:cNvPicPr/>
          <p:nvPr/>
        </p:nvPicPr>
        <p:blipFill>
          <a:blip r:embed="rId4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Image 3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275320" y="3396240"/>
            <a:ext cx="33912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5"/>
          <p:cNvSpPr/>
          <p:nvPr/>
        </p:nvSpPr>
        <p:spPr>
          <a:xfrm>
            <a:off x="9937800" y="5313960"/>
            <a:ext cx="2999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Unique Market Position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6"/>
          <p:cNvSpPr/>
          <p:nvPr/>
        </p:nvSpPr>
        <p:spPr>
          <a:xfrm>
            <a:off x="9937800" y="580464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Quality over quantity—a differentiated niche in the crowded AI landscape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5" name="Image 4" descr="preencoded.png"/>
          <p:cNvPicPr/>
          <p:nvPr/>
        </p:nvPicPr>
        <p:blipFill>
          <a:blip r:embed="rId7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Image 5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275320" y="5655960"/>
            <a:ext cx="33912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7"/>
          <p:cNvSpPr/>
          <p:nvPr/>
        </p:nvSpPr>
        <p:spPr>
          <a:xfrm>
            <a:off x="1857240" y="5313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Scalability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8"/>
          <p:cNvSpPr/>
          <p:nvPr/>
        </p:nvSpPr>
        <p:spPr>
          <a:xfrm>
            <a:off x="793800" y="580464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Adaptable across industries, languages, and specialized knowledge domains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 6" descr="preencoded.png"/>
          <p:cNvPicPr/>
          <p:nvPr/>
        </p:nvPicPr>
        <p:blipFill>
          <a:blip r:embed="rId1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Image 7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6015600" y="5655960"/>
            <a:ext cx="33912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0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0"/>
          <p:cNvSpPr/>
          <p:nvPr/>
        </p:nvSpPr>
        <p:spPr>
          <a:xfrm>
            <a:off x="701280" y="3056760"/>
            <a:ext cx="10017360" cy="12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850"/>
              </a:lnSpc>
              <a:tabLst>
                <a:tab algn="l" pos="0"/>
              </a:tabLst>
            </a:pPr>
            <a:r>
              <a:rPr b="0" lang="en-US" sz="78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AI You Can Trust</a:t>
            </a:r>
            <a:endParaRPr b="0" lang="en-US" sz="7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1"/>
          <p:cNvSpPr/>
          <p:nvPr/>
        </p:nvSpPr>
        <p:spPr>
          <a:xfrm>
            <a:off x="701280" y="4609800"/>
            <a:ext cx="467388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00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312f2b"/>
                </a:solidFill>
                <a:effectLst/>
                <a:uFillTx/>
                <a:latin typeface="Gelasio"/>
                <a:ea typeface="Gelasio"/>
              </a:rPr>
              <a:t>The Future of Information</a:t>
            </a:r>
            <a:endParaRPr b="0" lang="en-US" sz="3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Shape 2"/>
          <p:cNvSpPr/>
          <p:nvPr/>
        </p:nvSpPr>
        <p:spPr>
          <a:xfrm>
            <a:off x="701280" y="5410800"/>
            <a:ext cx="4275360" cy="1489320"/>
          </a:xfrm>
          <a:prstGeom prst="roundRect">
            <a:avLst>
              <a:gd name="adj" fmla="val 5648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3"/>
          <p:cNvSpPr/>
          <p:nvPr/>
        </p:nvSpPr>
        <p:spPr>
          <a:xfrm>
            <a:off x="909000" y="5618880"/>
            <a:ext cx="308160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Game-Changing Innovation</a:t>
            </a:r>
            <a:endParaRPr b="0" lang="en-US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4"/>
          <p:cNvSpPr/>
          <p:nvPr/>
        </p:nvSpPr>
        <p:spPr>
          <a:xfrm>
            <a:off x="909000" y="6051960"/>
            <a:ext cx="385956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Redefining standards for artificial intelligence in the data age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Shape 5"/>
          <p:cNvSpPr/>
          <p:nvPr/>
        </p:nvSpPr>
        <p:spPr>
          <a:xfrm>
            <a:off x="5177160" y="5410800"/>
            <a:ext cx="4275360" cy="1489320"/>
          </a:xfrm>
          <a:prstGeom prst="roundRect">
            <a:avLst>
              <a:gd name="adj" fmla="val 5648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6"/>
          <p:cNvSpPr/>
          <p:nvPr/>
        </p:nvSpPr>
        <p:spPr>
          <a:xfrm>
            <a:off x="5385240" y="5618880"/>
            <a:ext cx="312768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Quality as Competitive Edge</a:t>
            </a:r>
            <a:endParaRPr b="0" lang="en-US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7"/>
          <p:cNvSpPr/>
          <p:nvPr/>
        </p:nvSpPr>
        <p:spPr>
          <a:xfrm>
            <a:off x="5385240" y="6051960"/>
            <a:ext cx="38599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Information accuracy is the key to success when data drives everything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Shape 8"/>
          <p:cNvSpPr/>
          <p:nvPr/>
        </p:nvSpPr>
        <p:spPr>
          <a:xfrm>
            <a:off x="9653400" y="5410800"/>
            <a:ext cx="4275360" cy="1489320"/>
          </a:xfrm>
          <a:prstGeom prst="roundRect">
            <a:avLst>
              <a:gd name="adj" fmla="val 5648"/>
            </a:avLst>
          </a:prstGeom>
          <a:solidFill>
            <a:srgbClr val="e8e8e3"/>
          </a:solidFill>
          <a:ln w="7620">
            <a:solidFill>
              <a:srgbClr val="cece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9"/>
          <p:cNvSpPr/>
          <p:nvPr/>
        </p:nvSpPr>
        <p:spPr>
          <a:xfrm>
            <a:off x="9861120" y="5618880"/>
            <a:ext cx="250416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Gelasio"/>
                <a:ea typeface="Gelasio"/>
              </a:rPr>
              <a:t>Join the Movement</a:t>
            </a:r>
            <a:endParaRPr b="0" lang="en-US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10"/>
          <p:cNvSpPr/>
          <p:nvPr/>
        </p:nvSpPr>
        <p:spPr>
          <a:xfrm>
            <a:off x="9861120" y="6051960"/>
            <a:ext cx="38599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272525"/>
                </a:solidFill>
                <a:effectLst/>
                <a:uFillTx/>
                <a:latin typeface="Lato"/>
                <a:ea typeface="Lato"/>
              </a:rPr>
              <a:t>Together, let's create a new standard of credibility in AI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" name="Image 1" descr="preencoded.png"/>
          <p:cNvPicPr/>
          <p:nvPr/>
        </p:nvPicPr>
        <p:blipFill>
          <a:blip r:embed="rId2"/>
          <a:stretch/>
        </p:blipFill>
        <p:spPr>
          <a:xfrm>
            <a:off x="701280" y="7126200"/>
            <a:ext cx="185292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Image 2" descr="preencoded.png"/>
          <p:cNvPicPr/>
          <p:nvPr/>
        </p:nvPicPr>
        <p:blipFill>
          <a:blip r:embed="rId3"/>
          <a:stretch/>
        </p:blipFill>
        <p:spPr>
          <a:xfrm>
            <a:off x="2654640" y="7126200"/>
            <a:ext cx="1434960" cy="55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LibreOffice/25.2.6.2$Linux_X86_64 LibreOffice_project/40d1a0e1d5bdf1afaeae24d9ece32bbb00fa66a4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2025-11-30T10:16:20Z</dcterms:created>
  <dc:creator/>
  <dc:description/>
  <dc:language>en-US</dc:language>
  <cp:lastModifiedBy/>
  <dcterms:modified xsi:type="dcterms:W3CDTF">2025-11-30T11:49:22Z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